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1" r:id="rId6"/>
    <p:sldId id="266" r:id="rId7"/>
    <p:sldId id="267" r:id="rId8"/>
    <p:sldId id="268" r:id="rId9"/>
    <p:sldId id="260" r:id="rId10"/>
    <p:sldId id="262" r:id="rId11"/>
    <p:sldId id="263" r:id="rId12"/>
    <p:sldId id="264" r:id="rId13"/>
    <p:sldId id="265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2473" autoAdjust="0"/>
  </p:normalViewPr>
  <p:slideViewPr>
    <p:cSldViewPr>
      <p:cViewPr varScale="1">
        <p:scale>
          <a:sx n="67" d="100"/>
          <a:sy n="67" d="100"/>
        </p:scale>
        <p:origin x="-147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1FE210-7647-4336-AB83-6836A7BDE462}" type="datetimeFigureOut">
              <a:rPr lang="ru-RU" smtClean="0"/>
              <a:t>04.12.2020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FCF10B-3A03-4427-B902-C54A8740EC0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Из рисунка видно, что рабочая продольная арматура воспринимает основные растягивающие напряжения в балке, в колонне воспринимает сжимающие напряжения, отогнутая арматура и хомуты воспринимают вместе с бетоном поперечную силу. Монтажная арматура служит как для передачи усилий на стержни рабочей арматуры, так и для изготовления арматурных каркасов.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FCF10B-3A03-4427-B902-C54A8740EC00}" type="slidenum">
              <a:rPr lang="ru-RU" smtClean="0"/>
              <a:t>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1. Расчет </a:t>
            </a:r>
            <a:r>
              <a:rPr lang="ru-RU" dirty="0" smtClean="0"/>
              <a:t>и проектирование склада арматурной стали и арматурных цехов.</a:t>
            </a:r>
            <a:br>
              <a:rPr lang="ru-RU" dirty="0" smtClean="0"/>
            </a:br>
            <a:r>
              <a:rPr lang="ru-RU" smtClean="0"/>
              <a:t>2. </a:t>
            </a:r>
            <a:r>
              <a:rPr lang="ru-RU" dirty="0" smtClean="0"/>
              <a:t>Требование</a:t>
            </a:r>
            <a:r>
              <a:rPr lang="ru-RU" dirty="0" smtClean="0"/>
              <a:t>, предъявляемые к складу готовой продукций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500042"/>
            <a:ext cx="8229600" cy="4525963"/>
          </a:xfrm>
        </p:spPr>
        <p:txBody>
          <a:bodyPr/>
          <a:lstStyle/>
          <a:p>
            <a:pPr algn="just"/>
            <a:r>
              <a:rPr lang="ru-RU" dirty="0" smtClean="0"/>
              <a:t>В производстве железобетона, как подразумевает название этого материала, неотъемлемую часть составляет металл, точнее, </a:t>
            </a:r>
            <a:r>
              <a:rPr lang="ru-RU" b="1" dirty="0" smtClean="0">
                <a:solidFill>
                  <a:srgbClr val="FF0000"/>
                </a:solidFill>
              </a:rPr>
              <a:t>арматурные элементы</a:t>
            </a:r>
            <a:r>
              <a:rPr lang="ru-RU" dirty="0" smtClean="0"/>
              <a:t>, изготовленные из арматурной стали – </a:t>
            </a:r>
            <a:r>
              <a:rPr lang="ru-RU" b="1" dirty="0" smtClean="0">
                <a:solidFill>
                  <a:srgbClr val="FF0000"/>
                </a:solidFill>
              </a:rPr>
              <a:t>плоские и пространственные каркасы</a:t>
            </a:r>
            <a:r>
              <a:rPr lang="ru-RU" dirty="0" smtClean="0"/>
              <a:t>, </a:t>
            </a:r>
            <a:r>
              <a:rPr lang="ru-RU" b="1" dirty="0" smtClean="0">
                <a:solidFill>
                  <a:srgbClr val="FF0000"/>
                </a:solidFill>
              </a:rPr>
              <a:t>монтажные и анкерные элементы, закладные детали и пр.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928670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ru-RU" dirty="0" smtClean="0"/>
              <a:t>          В зависимости от назначения арматурные элементы подразделяют </a:t>
            </a:r>
            <a:r>
              <a:rPr lang="ru-RU" b="1" i="1" dirty="0" smtClean="0">
                <a:solidFill>
                  <a:srgbClr val="FF0000"/>
                </a:solidFill>
              </a:rPr>
              <a:t>на конструктивные</a:t>
            </a:r>
            <a:r>
              <a:rPr lang="ru-RU" dirty="0" smtClean="0"/>
              <a:t>, основное назначение которых – сохранение проектного положения других арматурных элементов (распределительная и монтажная арматура, фиксаторы закладных деталей) и </a:t>
            </a:r>
            <a:r>
              <a:rPr lang="ru-RU" b="1" i="1" dirty="0" smtClean="0">
                <a:solidFill>
                  <a:srgbClr val="FF0000"/>
                </a:solidFill>
              </a:rPr>
              <a:t>расчетные</a:t>
            </a:r>
            <a:r>
              <a:rPr lang="ru-RU" dirty="0" smtClean="0"/>
              <a:t>, т.е. подвергаемые рабочим нагрузкам, назначаемые при проектировании (</a:t>
            </a:r>
            <a:r>
              <a:rPr lang="kk-KZ" dirty="0" smtClean="0"/>
              <a:t>преднапрягаемые</a:t>
            </a:r>
            <a:r>
              <a:rPr lang="ru-RU" dirty="0" smtClean="0"/>
              <a:t> элементы, рабочая арматура каркасов и других элементов).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571480"/>
            <a:ext cx="8229600" cy="4525963"/>
          </a:xfrm>
        </p:spPr>
        <p:txBody>
          <a:bodyPr/>
          <a:lstStyle/>
          <a:p>
            <a:pPr algn="just"/>
            <a:r>
              <a:rPr lang="ru-RU" dirty="0" smtClean="0"/>
              <a:t>Арматурные каркасы и сетки изготавливают в соответствии с рабочими чертежами, в которых указывают </a:t>
            </a:r>
            <a:r>
              <a:rPr lang="ru-RU" dirty="0" smtClean="0">
                <a:solidFill>
                  <a:srgbClr val="FF0000"/>
                </a:solidFill>
              </a:rPr>
              <a:t>класс, марку, стали, длину стержней, их диаметр, и количество, шаг стержней в продольном и поперечном направлениях, места приварки закладных деталей, монтажных петель </a:t>
            </a:r>
            <a:r>
              <a:rPr lang="ru-RU" dirty="0" smtClean="0"/>
              <a:t>и т.д.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Арматурный цех состоит из отделения: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000108"/>
            <a:ext cx="8229600" cy="1257296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Заготовки</a:t>
            </a:r>
          </a:p>
          <a:p>
            <a:r>
              <a:rPr lang="ru-RU" dirty="0" smtClean="0"/>
              <a:t>Сварки</a:t>
            </a:r>
          </a:p>
          <a:p>
            <a:r>
              <a:rPr lang="ru-RU" dirty="0" smtClean="0"/>
              <a:t>Укрупнительный сборки</a:t>
            </a:r>
          </a:p>
          <a:p>
            <a:r>
              <a:rPr lang="ru-RU" dirty="0" smtClean="0"/>
              <a:t>Изготовления закладных деталей </a:t>
            </a:r>
          </a:p>
          <a:p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571472" y="2285992"/>
            <a:ext cx="8229600" cy="582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В этих отделениях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выполняются следующие основные операции: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14348" y="2928934"/>
            <a:ext cx="8229600" cy="2857520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Правка</a:t>
            </a:r>
            <a:r>
              <a:rPr kumimoji="0" lang="ru-RU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sz="3200" baseline="0" dirty="0" smtClean="0"/>
              <a:t>Резка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Гнутье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sz="3200" baseline="0" dirty="0" smtClean="0"/>
              <a:t>Стыковая сварки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Сварка плоских каркасов и сеток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sz="3200" baseline="0" dirty="0" smtClean="0"/>
              <a:t>Гнутье сеток и каркасов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Укрепительная сборка объемных каркасов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sz="3200" baseline="0" dirty="0" smtClean="0"/>
              <a:t>Изготовление и металлизация закладных деталей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Доработка арматурных изделий  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Функциональное назначение арматуры</a:t>
            </a:r>
            <a:endParaRPr lang="ru-RU" dirty="0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3"/>
          <a:srcRect l="21165" t="13105" r="8444" b="26496"/>
          <a:stretch>
            <a:fillRect/>
          </a:stretch>
        </p:blipFill>
        <p:spPr bwMode="auto">
          <a:xfrm>
            <a:off x="500034" y="1214422"/>
            <a:ext cx="8229600" cy="3551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642910" y="5286388"/>
            <a:ext cx="8229600" cy="8683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14348" y="5143512"/>
            <a:ext cx="80010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Рис.1- . </a:t>
            </a:r>
            <a:r>
              <a:rPr lang="ru-RU" b="1" dirty="0" smtClean="0">
                <a:solidFill>
                  <a:srgbClr val="FF0000"/>
                </a:solidFill>
              </a:rPr>
              <a:t>Арматура железобетонных элементов:</a:t>
            </a:r>
          </a:p>
          <a:p>
            <a:r>
              <a:rPr lang="ru-RU" dirty="0" smtClean="0"/>
              <a:t>1 – продольная арматура; 2 – хомуты; 3 – отогнутые стержни; 4 – монтажная </a:t>
            </a:r>
            <a:r>
              <a:rPr lang="ru-RU" dirty="0" smtClean="0"/>
              <a:t>арматура; 5 </a:t>
            </a:r>
            <a:r>
              <a:rPr lang="ru-RU" dirty="0" smtClean="0"/>
              <a:t>– монтажные петли; 6 – закладные детали; 7 – балка; 8 – колонна</a:t>
            </a:r>
          </a:p>
          <a:p>
            <a:r>
              <a:rPr lang="ru-RU" dirty="0" smtClean="0"/>
              <a:t> 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Виды арматуры для ЖБК</a:t>
            </a:r>
            <a:endParaRPr lang="ru-RU" dirty="0"/>
          </a:p>
        </p:txBody>
      </p:sp>
      <p:pic>
        <p:nvPicPr>
          <p:cNvPr id="1026" name="Picture 2" descr="https://cloud.prezentacii.org/19/02/127969/images/screen2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/>
          <a:stretch>
            <a:fillRect/>
          </a:stretch>
        </p:blipFill>
        <p:spPr bwMode="auto"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7650" name="Picture 2" descr="https://cf2.ppt-online.org/files2/slide/m/MlzJ6OgdEuwNis0UP3Dmvy1kSLAcRVf2rGxaHb/slide-7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 l="65" r="65"/>
          <a:stretch>
            <a:fillRect/>
          </a:stretch>
        </p:blipFill>
        <p:spPr bwMode="auto">
          <a:xfrm>
            <a:off x="571472" y="612775"/>
            <a:ext cx="8143932" cy="59594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Требование, предъявляемые к складу готовой продукций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ru-RU" dirty="0" smtClean="0"/>
              <a:t>Склады готовой продукции на предприятиях железобетонных изделий предназначены </a:t>
            </a:r>
            <a:r>
              <a:rPr lang="ru-RU" dirty="0" smtClean="0">
                <a:solidFill>
                  <a:srgbClr val="FF0000"/>
                </a:solidFill>
              </a:rPr>
              <a:t>для приема и хранения принятых отделом технического контроля изделий до отгрузки их потребителю по железной дороге или автотранспортом.</a:t>
            </a:r>
            <a:r>
              <a:rPr lang="ru-RU" dirty="0" smtClean="0"/>
              <a:t> В теплое время года склад используют для выдерживания бетона с целью ускорения оборачиваемости пропарочных камер и форм. В некоторых случаях на складе ведут укрупнительную сборку составных конструкций (например, ферм), осматривают изделия и устраняют мелкие дефекты и повреждения.</a:t>
            </a:r>
          </a:p>
          <a:p>
            <a:pPr algn="just"/>
            <a:r>
              <a:rPr lang="ru-RU" dirty="0" smtClean="0"/>
              <a:t>Как правило, склад готовой продукции </a:t>
            </a:r>
            <a:r>
              <a:rPr lang="ru-RU" dirty="0" smtClean="0">
                <a:solidFill>
                  <a:srgbClr val="FF0000"/>
                </a:solidFill>
              </a:rPr>
              <a:t>представляет собой открытую прямоугольную площадку, </a:t>
            </a:r>
            <a:r>
              <a:rPr lang="ru-RU" dirty="0" smtClean="0"/>
              <a:t>оборудованную подъемно-транспортными механизмами. Поверхность площадки должна иметь уклоны для стока атмосферных вод. На горизонтальных площадках устраиваются трапы для приема ливневых вод.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СКЛАД СЫРЬЯ </a:t>
            </a:r>
            <a:endParaRPr lang="ru-RU" dirty="0"/>
          </a:p>
        </p:txBody>
      </p:sp>
      <p:pic>
        <p:nvPicPr>
          <p:cNvPr id="1026" name="Picture 2" descr="https://beton-house.com/wp-content/uploads/2017/09/shema-skladirovaniya-zhelezobetonnyh-izdeliy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 l="12518" r="12518"/>
          <a:stretch>
            <a:fillRect/>
          </a:stretch>
        </p:blipFill>
        <p:spPr bwMode="auto"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Склад сырья</a:t>
            </a:r>
            <a:endParaRPr lang="ru-RU" dirty="0"/>
          </a:p>
        </p:txBody>
      </p:sp>
      <p:pic>
        <p:nvPicPr>
          <p:cNvPr id="20482" name="Picture 2" descr="https://static.tildacdn.com/tild6266-6662-4665-a230-653339646331/blokisaransk21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 l="14286" r="14286"/>
          <a:stretch>
            <a:fillRect/>
          </a:stretch>
        </p:blipFill>
        <p:spPr bwMode="auto"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Складирование ЖБК</a:t>
            </a:r>
            <a:endParaRPr lang="ru-RU" dirty="0"/>
          </a:p>
        </p:txBody>
      </p:sp>
      <p:pic>
        <p:nvPicPr>
          <p:cNvPr id="21506" name="Picture 2" descr="http://35-beton.ru/wp-content/uploads/2018/09/30fad100266d28acebd6d46cad533b72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 l="4753" r="4753"/>
          <a:stretch>
            <a:fillRect/>
          </a:stretch>
        </p:blipFill>
        <p:spPr bwMode="auto"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Складирование ЖБК</a:t>
            </a:r>
            <a:endParaRPr lang="ru-RU" dirty="0"/>
          </a:p>
        </p:txBody>
      </p:sp>
      <p:pic>
        <p:nvPicPr>
          <p:cNvPr id="22534" name="Picture 6" descr="https://thepresentation.ru/img/thumbs/9ccd1f65fe368bc3eace2ec4ae38d6fe-800x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/>
          <a:stretch>
            <a:fillRect/>
          </a:stretch>
        </p:blipFill>
        <p:spPr bwMode="auto"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421</Words>
  <PresentationFormat>Экран (4:3)</PresentationFormat>
  <Paragraphs>33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1. Расчет и проектирование склада арматурной стали и арматурных цехов. 2. Требование, предъявляемые к складу готовой продукций</vt:lpstr>
      <vt:lpstr>Слайд 2</vt:lpstr>
      <vt:lpstr>Слайд 3</vt:lpstr>
      <vt:lpstr>Слайд 4</vt:lpstr>
      <vt:lpstr>Арматурный цех состоит из отделения:</vt:lpstr>
      <vt:lpstr>Функциональное назначение арматуры</vt:lpstr>
      <vt:lpstr>Виды арматуры для ЖБК</vt:lpstr>
      <vt:lpstr>Слайд 8</vt:lpstr>
      <vt:lpstr>Требование, предъявляемые к складу готовой продукций</vt:lpstr>
      <vt:lpstr>СКЛАД СЫРЬЯ </vt:lpstr>
      <vt:lpstr>Склад сырья</vt:lpstr>
      <vt:lpstr>Складирование ЖБК</vt:lpstr>
      <vt:lpstr>Складирование ЖБК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Расчет и проектирование склада арматурной стали и арматурных цехов. Требование, предъявляемые к складу готовой продукций</dc:title>
  <dc:creator>user</dc:creator>
  <cp:lastModifiedBy>Дана</cp:lastModifiedBy>
  <cp:revision>4</cp:revision>
  <dcterms:created xsi:type="dcterms:W3CDTF">2020-12-02T04:37:25Z</dcterms:created>
  <dcterms:modified xsi:type="dcterms:W3CDTF">2020-12-04T15:11:40Z</dcterms:modified>
</cp:coreProperties>
</file>